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ms-office.legacyDiagramTex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legacyDocTextInfo.bin" ContentType="application/vnd.ms-office.legacyDocTextInfo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30"/>
  </p:notesMasterIdLst>
  <p:handoutMasterIdLst>
    <p:handoutMasterId r:id="rId31"/>
  </p:handout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4" r:id="rId13"/>
    <p:sldId id="275" r:id="rId14"/>
    <p:sldId id="276" r:id="rId15"/>
    <p:sldId id="277" r:id="rId16"/>
    <p:sldId id="278" r:id="rId17"/>
    <p:sldId id="268" r:id="rId18"/>
    <p:sldId id="269" r:id="rId19"/>
    <p:sldId id="270" r:id="rId20"/>
    <p:sldId id="271" r:id="rId21"/>
    <p:sldId id="272" r:id="rId22"/>
    <p:sldId id="279" r:id="rId23"/>
    <p:sldId id="280" r:id="rId24"/>
    <p:sldId id="281" r:id="rId25"/>
    <p:sldId id="282" r:id="rId26"/>
    <p:sldId id="283" r:id="rId27"/>
    <p:sldId id="284" r:id="rId28"/>
    <p:sldId id="273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333FF"/>
    <a:srgbClr val="FF0066"/>
    <a:srgbClr val="FF3399"/>
    <a:srgbClr val="99FFCC"/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06/relationships/legacyDocTextInfo" Target="legacyDocTextInfo.bin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BF17D44-CF87-4636-8EEB-558298B94F6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460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ED27C0C-259F-450A-9FF2-ABACA64CBFE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2C9743-BB4C-4ABB-9EB1-151B2FFD5DEA}" type="slidenum">
              <a:rPr lang="en-US"/>
              <a:pPr/>
              <a:t>1</a:t>
            </a:fld>
            <a:endParaRPr lang="en-US"/>
          </a:p>
        </p:txBody>
      </p:sp>
      <p:sp>
        <p:nvSpPr>
          <p:cNvPr id="481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57CE18-7AD8-4BF1-8FBC-8953E648FBDB}" type="slidenum">
              <a:rPr lang="en-US"/>
              <a:pPr/>
              <a:t>10</a:t>
            </a:fld>
            <a:endParaRPr lang="en-US"/>
          </a:p>
        </p:txBody>
      </p:sp>
      <p:sp>
        <p:nvSpPr>
          <p:cNvPr id="191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1105E3-AF39-4C22-8F9A-68231B1C7639}" type="slidenum">
              <a:rPr lang="en-US"/>
              <a:pPr/>
              <a:t>11</a:t>
            </a:fld>
            <a:endParaRPr lang="en-US"/>
          </a:p>
        </p:txBody>
      </p:sp>
      <p:sp>
        <p:nvSpPr>
          <p:cNvPr id="192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D0B7E1-C7A9-432A-8639-3FB65DECE384}" type="slidenum">
              <a:rPr lang="en-US"/>
              <a:pPr/>
              <a:t>12</a:t>
            </a:fld>
            <a:endParaRPr lang="en-US"/>
          </a:p>
        </p:txBody>
      </p:sp>
      <p:sp>
        <p:nvSpPr>
          <p:cNvPr id="2088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D9659C-BCAF-4A40-81F7-00070D34C227}" type="slidenum">
              <a:rPr lang="en-US"/>
              <a:pPr/>
              <a:t>13</a:t>
            </a:fld>
            <a:endParaRPr lang="en-US"/>
          </a:p>
        </p:txBody>
      </p:sp>
      <p:sp>
        <p:nvSpPr>
          <p:cNvPr id="209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7D2846-4D60-4DEB-B116-1F59C61A6D8B}" type="slidenum">
              <a:rPr lang="en-US"/>
              <a:pPr/>
              <a:t>14</a:t>
            </a:fld>
            <a:endParaRPr lang="en-US"/>
          </a:p>
        </p:txBody>
      </p:sp>
      <p:sp>
        <p:nvSpPr>
          <p:cNvPr id="211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10295C-EBA2-4F99-90D1-3DD71155D087}" type="slidenum">
              <a:rPr lang="en-US"/>
              <a:pPr/>
              <a:t>15</a:t>
            </a:fld>
            <a:endParaRPr lang="en-US"/>
          </a:p>
        </p:txBody>
      </p:sp>
      <p:sp>
        <p:nvSpPr>
          <p:cNvPr id="2211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BD7DDE-9701-4921-BE44-07B71B6861D2}" type="slidenum">
              <a:rPr lang="en-US"/>
              <a:pPr/>
              <a:t>16</a:t>
            </a:fld>
            <a:endParaRPr lang="en-US"/>
          </a:p>
        </p:txBody>
      </p:sp>
      <p:sp>
        <p:nvSpPr>
          <p:cNvPr id="2222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713769-4C6A-4174-B81E-EC1F69F2680E}" type="slidenum">
              <a:rPr lang="en-US"/>
              <a:pPr/>
              <a:t>17</a:t>
            </a:fld>
            <a:endParaRPr lang="en-US"/>
          </a:p>
        </p:txBody>
      </p:sp>
      <p:sp>
        <p:nvSpPr>
          <p:cNvPr id="1996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4B5D4F-C2B0-4A4F-BAE4-100EFCF1EC3E}" type="slidenum">
              <a:rPr lang="en-US"/>
              <a:pPr/>
              <a:t>18</a:t>
            </a:fld>
            <a:endParaRPr lang="en-US"/>
          </a:p>
        </p:txBody>
      </p:sp>
      <p:sp>
        <p:nvSpPr>
          <p:cNvPr id="200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EC6F00-06AB-4F60-B014-6DABA17371E5}" type="slidenum">
              <a:rPr lang="en-US"/>
              <a:pPr/>
              <a:t>19</a:t>
            </a:fld>
            <a:endParaRPr lang="en-US"/>
          </a:p>
        </p:txBody>
      </p:sp>
      <p:sp>
        <p:nvSpPr>
          <p:cNvPr id="2017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4E15D4-D8C2-4A54-AC12-1A9C2EC7C0AB}" type="slidenum">
              <a:rPr lang="en-US"/>
              <a:pPr/>
              <a:t>2</a:t>
            </a:fld>
            <a:endParaRPr lang="en-US"/>
          </a:p>
        </p:txBody>
      </p:sp>
      <p:sp>
        <p:nvSpPr>
          <p:cNvPr id="177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1A0858-BB93-4706-B2AB-563089E323B5}" type="slidenum">
              <a:rPr lang="en-US"/>
              <a:pPr/>
              <a:t>20</a:t>
            </a:fld>
            <a:endParaRPr lang="en-US"/>
          </a:p>
        </p:txBody>
      </p:sp>
      <p:sp>
        <p:nvSpPr>
          <p:cNvPr id="2027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E44A0D-D8BC-4781-A703-F233848E85F2}" type="slidenum">
              <a:rPr lang="en-US"/>
              <a:pPr/>
              <a:t>21</a:t>
            </a:fld>
            <a:endParaRPr lang="en-US"/>
          </a:p>
        </p:txBody>
      </p:sp>
      <p:sp>
        <p:nvSpPr>
          <p:cNvPr id="203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FEA13E-E6FF-4196-848F-3C4D64D5F8F3}" type="slidenum">
              <a:rPr lang="en-US"/>
              <a:pPr/>
              <a:t>22</a:t>
            </a:fld>
            <a:endParaRPr lang="en-US"/>
          </a:p>
        </p:txBody>
      </p:sp>
      <p:sp>
        <p:nvSpPr>
          <p:cNvPr id="2232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ACD992-A70C-4395-B494-18A7AA513844}" type="slidenum">
              <a:rPr lang="en-US"/>
              <a:pPr/>
              <a:t>23</a:t>
            </a:fld>
            <a:endParaRPr lang="en-US"/>
          </a:p>
        </p:txBody>
      </p:sp>
      <p:sp>
        <p:nvSpPr>
          <p:cNvPr id="2242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60AF2A-9332-401A-B7FA-996FFAF42A11}" type="slidenum">
              <a:rPr lang="en-US"/>
              <a:pPr/>
              <a:t>24</a:t>
            </a:fld>
            <a:endParaRPr lang="en-US"/>
          </a:p>
        </p:txBody>
      </p:sp>
      <p:sp>
        <p:nvSpPr>
          <p:cNvPr id="2252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BA58B8-7919-4913-BD74-4767999C2FBF}" type="slidenum">
              <a:rPr lang="en-US"/>
              <a:pPr/>
              <a:t>25</a:t>
            </a:fld>
            <a:endParaRPr lang="en-US"/>
          </a:p>
        </p:txBody>
      </p:sp>
      <p:sp>
        <p:nvSpPr>
          <p:cNvPr id="2263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66E17C-A2B7-4F45-96CE-D2F9CEB9B6C8}" type="slidenum">
              <a:rPr lang="en-US"/>
              <a:pPr/>
              <a:t>26</a:t>
            </a:fld>
            <a:endParaRPr lang="en-US"/>
          </a:p>
        </p:txBody>
      </p:sp>
      <p:sp>
        <p:nvSpPr>
          <p:cNvPr id="2273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FF6B9F-11EB-45F4-8D55-5816B15B8DBB}" type="slidenum">
              <a:rPr lang="en-US"/>
              <a:pPr/>
              <a:t>27</a:t>
            </a:fld>
            <a:endParaRPr lang="en-US"/>
          </a:p>
        </p:txBody>
      </p:sp>
      <p:sp>
        <p:nvSpPr>
          <p:cNvPr id="2283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AF1D6B-F44D-4DDC-BF52-830CE465D42D}" type="slidenum">
              <a:rPr lang="en-US"/>
              <a:pPr/>
              <a:t>28</a:t>
            </a:fld>
            <a:endParaRPr lang="en-US"/>
          </a:p>
        </p:txBody>
      </p:sp>
      <p:sp>
        <p:nvSpPr>
          <p:cNvPr id="2048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380071-BD2B-4141-BD31-A0279BD55F17}" type="slidenum">
              <a:rPr lang="en-US"/>
              <a:pPr/>
              <a:t>3</a:t>
            </a:fld>
            <a:endParaRPr lang="en-US"/>
          </a:p>
        </p:txBody>
      </p:sp>
      <p:sp>
        <p:nvSpPr>
          <p:cNvPr id="1781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BFD44D-5026-47C4-A3D4-40D22C8BD4D4}" type="slidenum">
              <a:rPr lang="en-US"/>
              <a:pPr/>
              <a:t>4</a:t>
            </a:fld>
            <a:endParaRPr lang="en-US"/>
          </a:p>
        </p:txBody>
      </p:sp>
      <p:sp>
        <p:nvSpPr>
          <p:cNvPr id="179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A403C3-BB2A-414B-ACB7-58C9CF664AFA}" type="slidenum">
              <a:rPr lang="en-US"/>
              <a:pPr/>
              <a:t>5</a:t>
            </a:fld>
            <a:endParaRPr lang="en-US"/>
          </a:p>
        </p:txBody>
      </p:sp>
      <p:sp>
        <p:nvSpPr>
          <p:cNvPr id="1802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E08B2F-83B8-49BF-86E1-0E9A478322E2}" type="slidenum">
              <a:rPr lang="en-US"/>
              <a:pPr/>
              <a:t>6</a:t>
            </a:fld>
            <a:endParaRPr lang="en-US"/>
          </a:p>
        </p:txBody>
      </p:sp>
      <p:sp>
        <p:nvSpPr>
          <p:cNvPr id="181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12903C-C1C2-4EA7-B925-B72DF6913EC0}" type="slidenum">
              <a:rPr lang="en-US"/>
              <a:pPr/>
              <a:t>7</a:t>
            </a:fld>
            <a:endParaRPr lang="en-US"/>
          </a:p>
        </p:txBody>
      </p:sp>
      <p:sp>
        <p:nvSpPr>
          <p:cNvPr id="183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9A9BA5-F00D-47C8-9F3B-5E8CE49573BA}" type="slidenum">
              <a:rPr lang="en-US"/>
              <a:pPr/>
              <a:t>8</a:t>
            </a:fld>
            <a:endParaRPr lang="en-US"/>
          </a:p>
        </p:txBody>
      </p:sp>
      <p:sp>
        <p:nvSpPr>
          <p:cNvPr id="1873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0877FB-00D0-4524-B336-6C06E6824736}" type="slidenum">
              <a:rPr lang="en-US"/>
              <a:pPr/>
              <a:t>9</a:t>
            </a:fld>
            <a:endParaRPr lang="en-US"/>
          </a:p>
        </p:txBody>
      </p:sp>
      <p:sp>
        <p:nvSpPr>
          <p:cNvPr id="1884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962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68963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grpSp>
          <p:nvGrpSpPr>
            <p:cNvPr id="168964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68965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8966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8967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8968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8969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8970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8971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8972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8973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8974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8975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168976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68977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8978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8979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8980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8981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8982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8983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8984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8985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8986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8987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8988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8989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8990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8991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8992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8993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8994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168995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68996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8997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8998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8999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9000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9001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9002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9003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9004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9005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9006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9007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9008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9009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9010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9011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9012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169013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69014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9015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9016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9017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9018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9019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9020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grpSp>
            <p:nvGrpSpPr>
              <p:cNvPr id="169021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69022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902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902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902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</p:grpSp>
        </p:grpSp>
      </p:grpSp>
      <p:sp>
        <p:nvSpPr>
          <p:cNvPr id="169026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9027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9028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9029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9030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34B4730-8D73-4CA8-8EF9-798000AB7C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9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026" grpId="0"/>
      <p:bldP spid="169027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9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69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A4BF5-66EA-47CD-8CCF-93444425B1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4F61AD-38C1-4091-B10C-C8F5F1D7FE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E03F43E-9413-4B50-BE5C-DB02ED9D03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8B8E47-6869-4FAD-A52D-F1A9E83D87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EB4514-F984-4792-B8FF-7E2005C158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3323D5-5AAF-4B4B-AA01-8B54AFD52E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948F98-CFDF-413C-89D8-BBD560F4A1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74F284-44A0-4EAB-A614-D43EDEDFA4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50D31-3D9D-486E-B095-22D6D22AEC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900CED-3FF7-4DCC-9ED0-75366B1D14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46ED9-A522-4A43-BE0D-86B56C2D66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grpSp>
        <p:nvGrpSpPr>
          <p:cNvPr id="167939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67940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IN"/>
            </a:p>
          </p:txBody>
        </p:sp>
        <p:grpSp>
          <p:nvGrpSpPr>
            <p:cNvPr id="167941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67942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43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44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45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46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47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48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49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50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51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52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167953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67954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55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56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57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58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59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60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61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62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63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64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65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66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67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68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69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70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71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167972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67973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74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75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76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77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78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79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80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81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82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83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84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85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86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87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88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89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IN"/>
              </a:p>
            </p:txBody>
          </p:sp>
        </p:grpSp>
        <p:grpSp>
          <p:nvGrpSpPr>
            <p:cNvPr id="167990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67991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92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93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94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95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96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sp>
            <p:nvSpPr>
              <p:cNvPr id="167997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IN"/>
              </a:p>
            </p:txBody>
          </p:sp>
          <p:grpSp>
            <p:nvGrpSpPr>
              <p:cNvPr id="167998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6799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800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800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  <p:sp>
              <p:nvSpPr>
                <p:cNvPr id="168002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IN"/>
                </a:p>
              </p:txBody>
            </p:sp>
          </p:grpSp>
        </p:grpSp>
      </p:grpSp>
      <p:sp>
        <p:nvSpPr>
          <p:cNvPr id="16800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8004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8005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68006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68007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6157F14-A8EE-4C4B-8800-A6A48B504FDF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8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8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8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80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80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680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003" grpId="0"/>
      <p:bldP spid="168004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800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6800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800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6800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800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6800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800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6800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800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6800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09600" y="1219200"/>
            <a:ext cx="7543800" cy="2041525"/>
          </a:xfrm>
        </p:spPr>
        <p:txBody>
          <a:bodyPr/>
          <a:lstStyle/>
          <a:p>
            <a:r>
              <a:rPr 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HOME VISITING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1524000"/>
          </a:xfrm>
        </p:spPr>
        <p:txBody>
          <a:bodyPr/>
          <a:lstStyle/>
          <a:p>
            <a:r>
              <a:rPr 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THE KEY TO MAKE HOME CARE WORK</a:t>
            </a:r>
          </a:p>
        </p:txBody>
      </p:sp>
      <p:pic>
        <p:nvPicPr>
          <p:cNvPr id="21512" name="Picture 2" descr="C:\Documents and Settings\awpiper\Local Settings\Temporary Internet Files\Content.IE5\N5Z03NOK\MCj0433903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4876800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>
                <a:solidFill>
                  <a:srgbClr val="000000"/>
                </a:solidFill>
                <a:effectLst/>
                <a:latin typeface="Times New Roman" pitchFamily="18" charset="0"/>
              </a:rPr>
              <a:t>DISADVANTAGES OF HOME VISITING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effectLst/>
                <a:latin typeface="Times New Roman" pitchFamily="18" charset="0"/>
              </a:rPr>
              <a:t>Costly</a:t>
            </a:r>
          </a:p>
          <a:p>
            <a:r>
              <a:rPr lang="en-US">
                <a:solidFill>
                  <a:srgbClr val="000000"/>
                </a:solidFill>
                <a:effectLst/>
                <a:latin typeface="Times New Roman" pitchFamily="18" charset="0"/>
              </a:rPr>
              <a:t>Time consuming.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STEPS/ PROCESS/ COMPONENTS OF HOME VISITING</a:t>
            </a:r>
          </a:p>
        </p:txBody>
      </p:sp>
      <p:graphicFrame>
        <p:nvGraphicFramePr>
          <p:cNvPr id="190469" name="Diagram 5"/>
          <p:cNvGraphicFramePr>
            <a:graphicFrameLocks/>
          </p:cNvGraphicFramePr>
          <p:nvPr>
            <p:ph idx="1"/>
          </p:nvPr>
        </p:nvGraphicFramePr>
        <p:xfrm>
          <a:off x="138113" y="1585913"/>
          <a:ext cx="8924925" cy="4743450"/>
        </p:xfrm>
        <a:graphic>
          <a:graphicData uri="http://schemas.openxmlformats.org/drawingml/2006/compatibility">
            <com:legacyDrawing xmlns:com="http://schemas.openxmlformats.org/drawingml/2006/compatibility" spid="_x0000_s190469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INITIATION PHASE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H.V is initiated as the resulth of a referral from a home or social agency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It provides the foundation for an effective therapeutic relationship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First contact with family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Activities :- the nurse </a:t>
            </a:r>
          </a:p>
          <a:p>
            <a:pPr lvl="1">
              <a:lnSpc>
                <a:spcPct val="90000"/>
              </a:lnSpc>
            </a:pPr>
            <a:r>
              <a:rPr 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Clarify source of referral of visit.</a:t>
            </a:r>
          </a:p>
          <a:p>
            <a:pPr lvl="1">
              <a:lnSpc>
                <a:spcPct val="90000"/>
              </a:lnSpc>
            </a:pPr>
            <a:r>
              <a:rPr 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Clarify the purpose of HV.</a:t>
            </a:r>
          </a:p>
          <a:p>
            <a:pPr lvl="1">
              <a:lnSpc>
                <a:spcPct val="90000"/>
              </a:lnSpc>
            </a:pPr>
            <a:r>
              <a:rPr 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Share information with family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r>
              <a:rPr 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PRE VISIT PHASE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After assignment of home the nurse must know certain prior information ( about family, location ect) </a:t>
            </a: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It is the part of assessment- nurse gather information.</a:t>
            </a: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Investigates community recourses, assemble supplies &amp; plans for contact.</a:t>
            </a: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Information is obtained from- family folders, health care agencies etc.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ACTIVITIES:-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Initiate contact with family.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Establish rapport and share purpose with family.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Determine family’s willingness for HV.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Schedule HV.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Reviwe referral &amp; family record.</a:t>
            </a:r>
          </a:p>
          <a:p>
            <a:pPr lvl="1">
              <a:lnSpc>
                <a:spcPct val="90000"/>
              </a:lnSpc>
            </a:pPr>
            <a:endParaRPr lang="en-US" sz="24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IN HOME/ ACTIVITY PHASE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It offers opportunity to the nurse to assess the family, community as well as family interaction.</a:t>
            </a:r>
          </a:p>
          <a:p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Establish IPR.</a:t>
            </a:r>
          </a:p>
          <a:p>
            <a:pPr>
              <a:buFont typeface="Wingdings" pitchFamily="2" charset="2"/>
              <a:buNone/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ACTIVITIES:-</a:t>
            </a:r>
          </a:p>
          <a:p>
            <a:pPr lvl="1"/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Introduce self , professional identity.</a:t>
            </a:r>
          </a:p>
          <a:p>
            <a:pPr lvl="1"/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Interact socially to establish rapport.</a:t>
            </a:r>
          </a:p>
          <a:p>
            <a:pPr lvl="1"/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Implement Nsg process.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TERMINATION PHASE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When the purpose has been accomplished the nurse reviews with the family about goal-it is the major focus of this phase.</a:t>
            </a:r>
          </a:p>
          <a:p>
            <a:pPr marL="609600" indent="-609600"/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Termination occurs :- </a:t>
            </a:r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Nurse- patient goals are meet, health is restored &amp; patient can function with out Nsg action.</a:t>
            </a:r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Family changes the residence.</a:t>
            </a:r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Transfer of nurse/ hand over to other nurse.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r>
              <a:rPr 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POST VISIT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5257800"/>
          </a:xfrm>
        </p:spPr>
        <p:txBody>
          <a:bodyPr/>
          <a:lstStyle/>
          <a:p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Even the though HV is concluded responsibility is not complete until the interaction has been recorded.</a:t>
            </a:r>
          </a:p>
          <a:p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The major task is documenting the visit &amp; service provided.</a:t>
            </a:r>
          </a:p>
          <a:p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Record the important events.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Being a professional home visitor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Be On-time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Be Appropriate (dress)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Be Attentive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Be Prepared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Be Yourself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Be Organized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Be Flexible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Be Open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Be Responsive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Be Reflective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Be Firm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Be Happy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Be-live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sz="2400" b="1">
              <a:solidFill>
                <a:srgbClr val="000000"/>
              </a:solidFill>
              <a:effectLst/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2400" b="1"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r>
              <a:rPr lang="en-US" sz="39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Effective Home Visit Approaches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6388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Individualizing across families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Respect &amp; rapport</a:t>
            </a:r>
          </a:p>
          <a:p>
            <a:pPr lvl="1">
              <a:lnSpc>
                <a:spcPct val="8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Value &amp; respect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Active listening &amp; Empathic support</a:t>
            </a:r>
          </a:p>
          <a:p>
            <a:pPr lvl="1">
              <a:lnSpc>
                <a:spcPct val="8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Active listening-repeat speaker’s content in different words</a:t>
            </a:r>
          </a:p>
          <a:p>
            <a:pPr lvl="1">
              <a:lnSpc>
                <a:spcPct val="8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Appropriate personal sharing</a:t>
            </a:r>
          </a:p>
          <a:p>
            <a:pPr lvl="1">
              <a:lnSpc>
                <a:spcPct val="8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Parents may need to feel “normal”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Observation &amp; descriptive affirmation</a:t>
            </a:r>
          </a:p>
          <a:p>
            <a:pPr lvl="1">
              <a:lnSpc>
                <a:spcPct val="8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Can id strengths &amp; build on them</a:t>
            </a:r>
          </a:p>
          <a:p>
            <a:pPr lvl="1">
              <a:lnSpc>
                <a:spcPct val="8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Adjust given need</a:t>
            </a:r>
          </a:p>
          <a:p>
            <a:pPr lvl="1">
              <a:lnSpc>
                <a:spcPct val="8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Describe specifically what you see to affirm parent</a:t>
            </a:r>
          </a:p>
          <a:p>
            <a:pPr lvl="2">
              <a:lnSpc>
                <a:spcPct val="80000"/>
              </a:lnSpc>
              <a:spcBef>
                <a:spcPct val="0"/>
              </a:spcBef>
            </a:pPr>
            <a:r>
              <a:rPr lang="en-US" b="1">
                <a:solidFill>
                  <a:srgbClr val="000000"/>
                </a:solidFill>
                <a:effectLst/>
                <a:latin typeface="Times New Roman" pitchFamily="18" charset="0"/>
              </a:rPr>
              <a:t>More powerful than generic “nice job”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Modeling</a:t>
            </a:r>
          </a:p>
          <a:p>
            <a:pPr lvl="1">
              <a:lnSpc>
                <a:spcPct val="8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Describe/explain as you do it to keep parent active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Developmental information/expectation</a:t>
            </a:r>
          </a:p>
          <a:p>
            <a:pPr lvl="1">
              <a:lnSpc>
                <a:spcPct val="8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So parents can understand and anticipate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Developmental interpretation</a:t>
            </a:r>
          </a:p>
          <a:p>
            <a:pPr lvl="1">
              <a:lnSpc>
                <a:spcPct val="8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Explain developmental significance</a:t>
            </a:r>
          </a:p>
          <a:p>
            <a:pPr>
              <a:lnSpc>
                <a:spcPct val="80000"/>
              </a:lnSpc>
            </a:pPr>
            <a:endParaRPr lang="en-US" sz="2400" b="1"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941387"/>
          </a:xfrm>
        </p:spPr>
        <p:txBody>
          <a:bodyPr/>
          <a:lstStyle/>
          <a:p>
            <a:pPr algn="l"/>
            <a:r>
              <a:rPr lang="en-US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Effective Home Visit Approaches ( Cont…)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686800" cy="51816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Suggestion within context</a:t>
            </a:r>
          </a:p>
          <a:p>
            <a:pPr lvl="1">
              <a:lnSpc>
                <a:spcPct val="8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How parents hear a message influences their relationship &amp; effectiveness of process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Questioning</a:t>
            </a:r>
          </a:p>
          <a:p>
            <a:pPr lvl="1">
              <a:lnSpc>
                <a:spcPct val="8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Open-ended questions encourage parents to talk more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Problem solving</a:t>
            </a:r>
          </a:p>
          <a:p>
            <a:pPr lvl="1">
              <a:lnSpc>
                <a:spcPct val="8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Parents often ask a question of the “expert” &amp; expect a quick answer</a:t>
            </a:r>
          </a:p>
          <a:p>
            <a:pPr lvl="1">
              <a:lnSpc>
                <a:spcPct val="8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When parents share a concern ask how they handle it then affirm the good stuff and offer developmental info &amp; suggestions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Promoting active participation</a:t>
            </a:r>
          </a:p>
          <a:p>
            <a:pPr lvl="1">
              <a:lnSpc>
                <a:spcPct val="8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Parents need to feel comfortable to “play”</a:t>
            </a:r>
          </a:p>
          <a:p>
            <a:pPr lvl="1">
              <a:lnSpc>
                <a:spcPct val="8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Some may never “play”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Comfort with silence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Streams of interaction: Balancing &amp; initiating</a:t>
            </a:r>
          </a:p>
          <a:p>
            <a:pPr lvl="1">
              <a:lnSpc>
                <a:spcPct val="8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Adjust according to parent/child initiation-OBSERVE YOURSELF</a:t>
            </a:r>
          </a:p>
          <a:p>
            <a:pPr>
              <a:lnSpc>
                <a:spcPct val="80000"/>
              </a:lnSpc>
            </a:pPr>
            <a:endParaRPr lang="en-US" sz="2400" b="1"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Definition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229600" cy="3276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>
                <a:solidFill>
                  <a:srgbClr val="000000"/>
                </a:solidFill>
                <a:effectLst/>
                <a:latin typeface="Times New Roman" pitchFamily="18" charset="0"/>
              </a:rPr>
              <a:t>“ Home visit refers to meeting the health needs of people at their doorsteps”</a:t>
            </a:r>
          </a:p>
          <a:p>
            <a:pPr>
              <a:buFont typeface="Wingdings" pitchFamily="2" charset="2"/>
              <a:buNone/>
            </a:pPr>
            <a:endParaRPr lang="en-US" b="1">
              <a:solidFill>
                <a:srgbClr val="000000"/>
              </a:solidFill>
              <a:effectLst/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b="1">
                <a:solidFill>
                  <a:srgbClr val="000000"/>
                </a:solidFill>
                <a:effectLst/>
                <a:latin typeface="Times New Roman" pitchFamily="18" charset="0"/>
              </a:rPr>
              <a:t>“ Home Visit is a process of providing nursing care to people at their door step”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Preparing for a Home Visit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Review the needs and ideas that came up during the last home visit</a:t>
            </a:r>
          </a:p>
          <a:p>
            <a:pPr>
              <a:lnSpc>
                <a:spcPct val="90000"/>
              </a:lnSpc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Review the lesson plan, challenges, &amp; report from last visit</a:t>
            </a:r>
          </a:p>
          <a:p>
            <a:pPr>
              <a:lnSpc>
                <a:spcPct val="90000"/>
              </a:lnSpc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Make sure any follow-up tasks have been done</a:t>
            </a:r>
          </a:p>
          <a:p>
            <a:pPr>
              <a:lnSpc>
                <a:spcPct val="90000"/>
              </a:lnSpc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Review goals/Note progress</a:t>
            </a:r>
          </a:p>
          <a:p>
            <a:pPr>
              <a:lnSpc>
                <a:spcPct val="90000"/>
              </a:lnSpc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Think about characteristics/style of child &amp; parent</a:t>
            </a:r>
          </a:p>
          <a:p>
            <a:pPr>
              <a:lnSpc>
                <a:spcPct val="90000"/>
              </a:lnSpc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Evaluate the current approach/plan</a:t>
            </a:r>
          </a:p>
          <a:p>
            <a:pPr>
              <a:lnSpc>
                <a:spcPct val="90000"/>
              </a:lnSpc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Decide next step to be taken</a:t>
            </a:r>
          </a:p>
          <a:p>
            <a:pPr>
              <a:lnSpc>
                <a:spcPct val="90000"/>
              </a:lnSpc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Write the plan for the home visit</a:t>
            </a:r>
          </a:p>
          <a:p>
            <a:pPr>
              <a:lnSpc>
                <a:spcPct val="90000"/>
              </a:lnSpc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Study and practice materials to be taught</a:t>
            </a:r>
          </a:p>
          <a:p>
            <a:pPr>
              <a:lnSpc>
                <a:spcPct val="90000"/>
              </a:lnSpc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Gather and prepare materials for the visit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Professional Distance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>
                <a:solidFill>
                  <a:srgbClr val="000000"/>
                </a:solidFill>
                <a:effectLst/>
                <a:latin typeface="Times New Roman" pitchFamily="18" charset="0"/>
              </a:rPr>
              <a:t>Professional distance is the boundary we, as the professionals, set with each family</a:t>
            </a:r>
          </a:p>
          <a:p>
            <a:r>
              <a:rPr lang="en-US" sz="2800" b="1">
                <a:solidFill>
                  <a:srgbClr val="000000"/>
                </a:solidFill>
                <a:effectLst/>
                <a:latin typeface="Times New Roman" pitchFamily="18" charset="0"/>
              </a:rPr>
              <a:t>To be successful at HV we need good boundaries</a:t>
            </a:r>
          </a:p>
          <a:p>
            <a:r>
              <a:rPr lang="en-US" sz="2800" b="1">
                <a:solidFill>
                  <a:srgbClr val="000000"/>
                </a:solidFill>
                <a:effectLst/>
                <a:latin typeface="Times New Roman" pitchFamily="18" charset="0"/>
              </a:rPr>
              <a:t>When we do not have appropriate professional boundaries we lose our objectivity</a:t>
            </a:r>
          </a:p>
          <a:p>
            <a:r>
              <a:rPr lang="en-US" sz="2800" b="1">
                <a:solidFill>
                  <a:srgbClr val="000000"/>
                </a:solidFill>
                <a:effectLst/>
                <a:latin typeface="Times New Roman" pitchFamily="18" charset="0"/>
              </a:rPr>
              <a:t>Without objectivity we can’t use proper judgment and fully serve the families</a:t>
            </a:r>
          </a:p>
          <a:p>
            <a:r>
              <a:rPr lang="en-US" sz="2800" b="1">
                <a:solidFill>
                  <a:srgbClr val="000000"/>
                </a:solidFill>
                <a:effectLst/>
                <a:latin typeface="Times New Roman" pitchFamily="18" charset="0"/>
              </a:rPr>
              <a:t>Don’t expect families to set the boundaries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PROBLEMS HV &amp; POSSIBLE SOLUTION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657600"/>
          </a:xfrm>
        </p:spPr>
        <p:txBody>
          <a:bodyPr/>
          <a:lstStyle/>
          <a:p>
            <a:r>
              <a:rPr 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Unforeseen event</a:t>
            </a:r>
          </a:p>
          <a:p>
            <a:r>
              <a:rPr 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Non acceptance.</a:t>
            </a:r>
          </a:p>
          <a:p>
            <a:r>
              <a:rPr 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Problem of local language.</a:t>
            </a:r>
          </a:p>
          <a:p>
            <a:r>
              <a:rPr 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Role confusion.</a:t>
            </a:r>
          </a:p>
          <a:p>
            <a:r>
              <a:rPr 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Consumes time &amp; energy.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Implementation of the nursing process in the home.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 Assessment involves all family members both as individual and family as a unit. </a:t>
            </a:r>
          </a:p>
          <a:p>
            <a:r>
              <a:rPr lang="en-US"/>
              <a:t>Family nursing diagnosis is important in developing appropriate plans &amp; developing appropriate plans &amp; intervention, in collaboration with the intervention, in collaboration with the family.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246187"/>
          </a:xfrm>
        </p:spPr>
        <p:txBody>
          <a:bodyPr/>
          <a:lstStyle/>
          <a:p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Assessment.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Use of acute observation skill.</a:t>
            </a:r>
          </a:p>
          <a:p>
            <a:pPr>
              <a:lnSpc>
                <a:spcPct val="80000"/>
              </a:lnSpc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Use of acute observation skill.</a:t>
            </a:r>
          </a:p>
          <a:p>
            <a:pPr>
              <a:lnSpc>
                <a:spcPct val="80000"/>
              </a:lnSpc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Purpose of the H/visit .</a:t>
            </a:r>
          </a:p>
          <a:p>
            <a:pPr>
              <a:lnSpc>
                <a:spcPct val="80000"/>
              </a:lnSpc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begin to identify family strengths &amp; health needs, coping home environment. abilities,</a:t>
            </a:r>
          </a:p>
          <a:p>
            <a:pPr>
              <a:lnSpc>
                <a:spcPct val="80000"/>
              </a:lnSpc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Use of assessment tools, (interviewing ,observation, questionares, or checklist).</a:t>
            </a:r>
          </a:p>
          <a:p>
            <a:pPr>
              <a:lnSpc>
                <a:spcPct val="80000"/>
              </a:lnSpc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assessment tools remind the nurse about areas to explore with the family 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Nursing diagnosis &amp; planning care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28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sz="28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On the basis of assessment -establish the nursing diagnosis for the entire family/ individuals within the family</a:t>
            </a: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long term/short term goals established within the family:  </a:t>
            </a: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strengths/weakness of family ,</a:t>
            </a: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expected outcomes, including measurable results within a specific time frame </a:t>
            </a:r>
          </a:p>
          <a:p>
            <a:pPr>
              <a:lnSpc>
                <a:spcPct val="90000"/>
              </a:lnSpc>
            </a:pPr>
            <a:endParaRPr lang="en-US" sz="28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Intervention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Begins with the first visit.</a:t>
            </a:r>
          </a:p>
          <a:p>
            <a:pPr>
              <a:lnSpc>
                <a:spcPct val="80000"/>
              </a:lnSpc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Decisions are made in the planning process. </a:t>
            </a:r>
          </a:p>
          <a:p>
            <a:pPr>
              <a:lnSpc>
                <a:spcPct val="80000"/>
              </a:lnSpc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Prioritize health needs  : deal with important  ones first. (this is the responsibility of both the client the nurse).</a:t>
            </a:r>
          </a:p>
          <a:p>
            <a:pPr>
              <a:lnSpc>
                <a:spcPct val="80000"/>
              </a:lnSpc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Family members can absorb limited information only.</a:t>
            </a:r>
            <a:endParaRPr lang="en-US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 Arrange for second visit, </a:t>
            </a:r>
          </a:p>
          <a:p>
            <a:pPr>
              <a:lnSpc>
                <a:spcPct val="80000"/>
              </a:lnSpc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Include family members in the care of the client.</a:t>
            </a:r>
          </a:p>
          <a:p>
            <a:pPr>
              <a:lnSpc>
                <a:spcPct val="80000"/>
              </a:lnSpc>
            </a:pPr>
            <a:endParaRPr lang="en-US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Evaluation.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733800"/>
          </a:xfrm>
        </p:spPr>
        <p:txBody>
          <a:bodyPr/>
          <a:lstStyle/>
          <a:p>
            <a:endParaRPr lang="en-US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Ongoing process. </a:t>
            </a:r>
          </a:p>
          <a:p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The nurse &amp; the family must continually assess the progress of the family towards achievement of expected outcomes. </a:t>
            </a:r>
          </a:p>
          <a:p>
            <a:r>
              <a:rPr 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</a:t>
            </a: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onsider modifications to the plans.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Personal Reflection</a:t>
            </a:r>
          </a:p>
        </p:txBody>
      </p:sp>
      <p:pic>
        <p:nvPicPr>
          <p:cNvPr id="198660" name="Picture 3" descr="C:\Documents and Settings\awpiper\Local Settings\Temporary Internet Files\Content.IE5\W79ZG6JT\MCj0290952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228600"/>
            <a:ext cx="1292225" cy="167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8661" name="Content Placeholder 2"/>
          <p:cNvSpPr>
            <a:spLocks noGrp="1"/>
          </p:cNvSpPr>
          <p:nvPr>
            <p:ph type="body" idx="1"/>
          </p:nvPr>
        </p:nvSpPr>
        <p:spPr>
          <a:xfrm>
            <a:off x="228600" y="1600200"/>
            <a:ext cx="8458200" cy="4191000"/>
          </a:xfrm>
          <a:ln/>
        </p:spPr>
        <p:txBody>
          <a:bodyPr/>
          <a:lstStyle/>
          <a:p>
            <a:pPr marL="273050" indent="-273050">
              <a:lnSpc>
                <a:spcPct val="90000"/>
              </a:lnSpc>
            </a:pPr>
            <a:r>
              <a:rPr lang="en-US" sz="2400" smtClean="0"/>
              <a:t>How </a:t>
            </a:r>
            <a:r>
              <a:rPr lang="en-US" sz="2400" dirty="0"/>
              <a:t>does home visiting benefit the FAMILY?</a:t>
            </a:r>
          </a:p>
          <a:p>
            <a:pPr marL="273050" indent="-273050">
              <a:lnSpc>
                <a:spcPct val="90000"/>
              </a:lnSpc>
            </a:pPr>
            <a:r>
              <a:rPr lang="en-US" sz="2400" dirty="0"/>
              <a:t>______________________________________________________________________________________________</a:t>
            </a:r>
          </a:p>
          <a:p>
            <a:pPr marL="273050" indent="-273050">
              <a:lnSpc>
                <a:spcPct val="90000"/>
              </a:lnSpc>
            </a:pPr>
            <a:r>
              <a:rPr lang="en-US" sz="2400" dirty="0"/>
              <a:t>How does home visiting benefit the PROVIDER?</a:t>
            </a:r>
          </a:p>
          <a:p>
            <a:pPr marL="273050" indent="-273050">
              <a:lnSpc>
                <a:spcPct val="90000"/>
              </a:lnSpc>
            </a:pPr>
            <a:r>
              <a:rPr lang="en-US" sz="2400" dirty="0"/>
              <a:t>______________________________________________________________________________________________</a:t>
            </a:r>
          </a:p>
          <a:p>
            <a:pPr marL="273050" indent="-273050">
              <a:lnSpc>
                <a:spcPct val="90000"/>
              </a:lnSpc>
              <a:buFont typeface="Wingdings" pitchFamily="2" charset="2"/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001000" cy="865188"/>
          </a:xfrm>
        </p:spPr>
        <p:txBody>
          <a:bodyPr/>
          <a:lstStyle/>
          <a:p>
            <a:r>
              <a:rPr 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Goals of Home Visiting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229600" cy="1905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>
                <a:solidFill>
                  <a:srgbClr val="000000"/>
                </a:solidFill>
                <a:effectLst/>
                <a:latin typeface="Times New Roman" pitchFamily="18" charset="0"/>
              </a:rPr>
              <a:t>Goal of HV is to provide </a:t>
            </a:r>
            <a:r>
              <a:rPr lang="en-US" b="1">
                <a:solidFill>
                  <a:srgbClr val="FF0066"/>
                </a:solidFill>
                <a:effectLst/>
                <a:latin typeface="Times New Roman" pitchFamily="18" charset="0"/>
              </a:rPr>
              <a:t>appropriate</a:t>
            </a:r>
            <a:r>
              <a:rPr lang="en-US" b="1">
                <a:solidFill>
                  <a:srgbClr val="000000"/>
                </a:solidFill>
                <a:effectLst/>
                <a:latin typeface="Times New Roman" pitchFamily="18" charset="0"/>
              </a:rPr>
              <a:t> nursing care leading to </a:t>
            </a:r>
            <a:r>
              <a:rPr lang="en-US" b="1">
                <a:solidFill>
                  <a:srgbClr val="FF0066"/>
                </a:solidFill>
                <a:effectLst/>
                <a:latin typeface="Times New Roman" pitchFamily="18" charset="0"/>
              </a:rPr>
              <a:t>wellness </a:t>
            </a:r>
            <a:r>
              <a:rPr lang="en-US" b="1">
                <a:solidFill>
                  <a:srgbClr val="000000"/>
                </a:solidFill>
                <a:effectLst/>
                <a:latin typeface="Times New Roman" pitchFamily="18" charset="0"/>
              </a:rPr>
              <a:t>of the people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36588"/>
          </a:xfrm>
        </p:spPr>
        <p:txBody>
          <a:bodyPr/>
          <a:lstStyle/>
          <a:p>
            <a:r>
              <a:rPr 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PURPOSE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763000" cy="51816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0066"/>
              </a:buClr>
              <a:buSzPct val="75000"/>
              <a:buFont typeface="Wingdings" pitchFamily="2" charset="2"/>
              <a:buChar char="v"/>
            </a:pPr>
            <a:r>
              <a:rPr lang="en-US" sz="2800" b="1">
                <a:solidFill>
                  <a:srgbClr val="000000"/>
                </a:solidFill>
                <a:effectLst/>
                <a:latin typeface="Times New Roman" pitchFamily="18" charset="0"/>
              </a:rPr>
              <a:t>HV as compared to clinical visit, give a more accurate assessment of the family structure &amp; behavior in that environment.</a:t>
            </a:r>
          </a:p>
          <a:p>
            <a:pPr>
              <a:lnSpc>
                <a:spcPct val="90000"/>
              </a:lnSpc>
              <a:buClr>
                <a:srgbClr val="FF0066"/>
              </a:buClr>
              <a:buSzPct val="75000"/>
              <a:buFont typeface="Wingdings" pitchFamily="2" charset="2"/>
              <a:buChar char="v"/>
            </a:pPr>
            <a:r>
              <a:rPr lang="en-US" sz="2800" b="1">
                <a:solidFill>
                  <a:srgbClr val="000000"/>
                </a:solidFill>
                <a:effectLst/>
                <a:latin typeface="Times New Roman" pitchFamily="18" charset="0"/>
              </a:rPr>
              <a:t>HV also provide opportunities to identify both barriers &amp; supports for reaching family health promotion goal.</a:t>
            </a:r>
          </a:p>
          <a:p>
            <a:pPr>
              <a:lnSpc>
                <a:spcPct val="90000"/>
              </a:lnSpc>
              <a:buClr>
                <a:srgbClr val="FF0066"/>
              </a:buClr>
              <a:buSzPct val="75000"/>
              <a:buFont typeface="Wingdings" pitchFamily="2" charset="2"/>
              <a:buChar char="v"/>
            </a:pPr>
            <a:r>
              <a:rPr lang="en-US" sz="2800" b="1">
                <a:solidFill>
                  <a:srgbClr val="000000"/>
                </a:solidFill>
                <a:effectLst/>
                <a:latin typeface="Times New Roman" pitchFamily="18" charset="0"/>
              </a:rPr>
              <a:t>The nurse can work with the client directly to adapt interventions to match resources.</a:t>
            </a:r>
          </a:p>
          <a:p>
            <a:pPr>
              <a:lnSpc>
                <a:spcPct val="90000"/>
              </a:lnSpc>
              <a:buClr>
                <a:srgbClr val="FF0066"/>
              </a:buClr>
              <a:buSzPct val="75000"/>
              <a:buFont typeface="Wingdings" pitchFamily="2" charset="2"/>
              <a:buChar char="v"/>
            </a:pPr>
            <a:r>
              <a:rPr lang="en-US" sz="2800" b="1">
                <a:solidFill>
                  <a:srgbClr val="000000"/>
                </a:solidFill>
                <a:effectLst/>
                <a:latin typeface="Times New Roman" pitchFamily="18" charset="0"/>
              </a:rPr>
              <a:t>Visiting the family in their homes also contribute active participation in meeting the health needs.</a:t>
            </a:r>
          </a:p>
          <a:p>
            <a:pPr>
              <a:lnSpc>
                <a:spcPct val="90000"/>
              </a:lnSpc>
              <a:buClr>
                <a:srgbClr val="FF0066"/>
              </a:buClr>
              <a:buSzPct val="75000"/>
              <a:buFont typeface="Wingdings" pitchFamily="2" charset="2"/>
              <a:buChar char="v"/>
            </a:pPr>
            <a:r>
              <a:rPr lang="en-US" sz="2800" b="1">
                <a:solidFill>
                  <a:srgbClr val="000000"/>
                </a:solidFill>
                <a:effectLst/>
                <a:latin typeface="Times New Roman" pitchFamily="18" charset="0"/>
              </a:rPr>
              <a:t>Effects of the HV are positive &amp; </a:t>
            </a:r>
          </a:p>
          <a:p>
            <a:pPr>
              <a:lnSpc>
                <a:spcPct val="90000"/>
              </a:lnSpc>
              <a:buClr>
                <a:srgbClr val="FF0066"/>
              </a:buClr>
              <a:buSzPct val="75000"/>
              <a:buFont typeface="Wingdings" pitchFamily="2" charset="2"/>
              <a:buChar char="v"/>
            </a:pPr>
            <a:r>
              <a:rPr lang="en-US" sz="2800" b="1">
                <a:solidFill>
                  <a:srgbClr val="000000"/>
                </a:solidFill>
                <a:effectLst/>
                <a:latin typeface="Times New Roman" pitchFamily="18" charset="0"/>
              </a:rPr>
              <a:t>HV are cost effective.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Principles of Home Visiting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10600" cy="5257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rgbClr val="FF0066"/>
              </a:buClr>
              <a:buFont typeface="Wingdings" pitchFamily="2" charset="2"/>
              <a:buAutoNum type="arabicPeriod"/>
            </a:pPr>
            <a:r>
              <a:rPr lang="en-US" b="1">
                <a:solidFill>
                  <a:srgbClr val="000000"/>
                </a:solidFill>
                <a:effectLst/>
                <a:latin typeface="Times New Roman" pitchFamily="18" charset="0"/>
              </a:rPr>
              <a:t>HV should be planned with the purposes and should be beneficial to family.</a:t>
            </a:r>
          </a:p>
          <a:p>
            <a:pPr marL="609600" indent="-609600">
              <a:lnSpc>
                <a:spcPct val="90000"/>
              </a:lnSpc>
              <a:buClr>
                <a:srgbClr val="FF0066"/>
              </a:buClr>
              <a:buFont typeface="Wingdings" pitchFamily="2" charset="2"/>
              <a:buAutoNum type="arabicPeriod"/>
            </a:pPr>
            <a:r>
              <a:rPr lang="en-US" b="1">
                <a:solidFill>
                  <a:srgbClr val="000000"/>
                </a:solidFill>
                <a:effectLst/>
                <a:latin typeface="Times New Roman" pitchFamily="18" charset="0"/>
              </a:rPr>
              <a:t>The purposes of HV should be clear &amp; must meet the needs of the family.</a:t>
            </a:r>
          </a:p>
          <a:p>
            <a:pPr marL="609600" indent="-609600">
              <a:lnSpc>
                <a:spcPct val="90000"/>
              </a:lnSpc>
              <a:buClr>
                <a:srgbClr val="FF0066"/>
              </a:buClr>
              <a:buFont typeface="Wingdings" pitchFamily="2" charset="2"/>
              <a:buAutoNum type="arabicPeriod"/>
            </a:pPr>
            <a:r>
              <a:rPr lang="en-US" b="1">
                <a:solidFill>
                  <a:srgbClr val="000000"/>
                </a:solidFill>
                <a:effectLst/>
                <a:latin typeface="Times New Roman" pitchFamily="18" charset="0"/>
              </a:rPr>
              <a:t>HV should be regular &amp; flexible according to the need of family.</a:t>
            </a:r>
          </a:p>
          <a:p>
            <a:pPr marL="609600" indent="-609600">
              <a:lnSpc>
                <a:spcPct val="90000"/>
              </a:lnSpc>
              <a:buClr>
                <a:srgbClr val="FF0066"/>
              </a:buClr>
              <a:buFont typeface="Wingdings" pitchFamily="2" charset="2"/>
              <a:buAutoNum type="arabicPeriod"/>
            </a:pPr>
            <a:r>
              <a:rPr lang="en-US" b="1">
                <a:solidFill>
                  <a:srgbClr val="000000"/>
                </a:solidFill>
                <a:effectLst/>
                <a:latin typeface="Times New Roman" pitchFamily="18" charset="0"/>
              </a:rPr>
              <a:t>As an initial step of HV collect the facts about the family &amp; its environment.</a:t>
            </a:r>
          </a:p>
          <a:p>
            <a:pPr marL="609600" indent="-609600">
              <a:lnSpc>
                <a:spcPct val="90000"/>
              </a:lnSpc>
              <a:buClr>
                <a:srgbClr val="FF0066"/>
              </a:buClr>
              <a:buFont typeface="Wingdings" pitchFamily="2" charset="2"/>
              <a:buAutoNum type="arabicPeriod"/>
            </a:pPr>
            <a:r>
              <a:rPr lang="en-US" b="1">
                <a:solidFill>
                  <a:srgbClr val="000000"/>
                </a:solidFill>
                <a:effectLst/>
                <a:latin typeface="Times New Roman" pitchFamily="18" charset="0"/>
              </a:rPr>
              <a:t>HV should be educative i.e it gives excellent opportunities for health education.</a:t>
            </a:r>
          </a:p>
          <a:p>
            <a:pPr marL="609600" indent="-609600">
              <a:lnSpc>
                <a:spcPct val="90000"/>
              </a:lnSpc>
              <a:buClr>
                <a:srgbClr val="FF0066"/>
              </a:buClr>
              <a:buFont typeface="Wingdings" pitchFamily="2" charset="2"/>
              <a:buNone/>
            </a:pPr>
            <a:endParaRPr lang="en-US" b="1">
              <a:solidFill>
                <a:srgbClr val="000000"/>
              </a:solidFill>
              <a:effectLst/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buClr>
                <a:srgbClr val="FF0066"/>
              </a:buClr>
              <a:buFont typeface="Wingdings" pitchFamily="2" charset="2"/>
              <a:buAutoNum type="arabicPeriod"/>
            </a:pPr>
            <a:endParaRPr lang="en-US" b="1">
              <a:solidFill>
                <a:srgbClr val="000000"/>
              </a:solidFill>
              <a:effectLst/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buClr>
                <a:srgbClr val="FF0066"/>
              </a:buClr>
              <a:buFont typeface="Wingdings" pitchFamily="2" charset="2"/>
              <a:buAutoNum type="arabicPeriod"/>
            </a:pPr>
            <a:endParaRPr lang="en-US" b="1"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7813"/>
            <a:ext cx="8534400" cy="1139825"/>
          </a:xfrm>
        </p:spPr>
        <p:txBody>
          <a:bodyPr/>
          <a:lstStyle/>
          <a:p>
            <a:r>
              <a:rPr 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Principles of Home Visiting ( Cont…)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marL="609600" indent="-609600">
              <a:buClr>
                <a:srgbClr val="FF0066"/>
              </a:buClr>
              <a:buFont typeface="Wingdings" pitchFamily="2" charset="2"/>
              <a:buAutoNum type="arabicPeriod" startAt="6"/>
            </a:pPr>
            <a:r>
              <a:rPr lang="en-US" sz="2800" b="1">
                <a:solidFill>
                  <a:srgbClr val="000000"/>
                </a:solidFill>
                <a:effectLst/>
                <a:latin typeface="Times New Roman" pitchFamily="18" charset="0"/>
              </a:rPr>
              <a:t>HV should give opportunities for the nurses to demonstrate hygienic principles.</a:t>
            </a:r>
          </a:p>
          <a:p>
            <a:pPr marL="609600" indent="-609600">
              <a:buClr>
                <a:srgbClr val="FF0066"/>
              </a:buClr>
              <a:buFont typeface="Wingdings" pitchFamily="2" charset="2"/>
              <a:buAutoNum type="arabicPeriod" startAt="6"/>
            </a:pPr>
            <a:r>
              <a:rPr lang="en-US" sz="2800" b="1">
                <a:solidFill>
                  <a:srgbClr val="000000"/>
                </a:solidFill>
                <a:effectLst/>
                <a:latin typeface="Times New Roman" pitchFamily="18" charset="0"/>
              </a:rPr>
              <a:t>Nurses should include each family member in nursing process.</a:t>
            </a:r>
          </a:p>
          <a:p>
            <a:pPr marL="609600" indent="-609600">
              <a:buClr>
                <a:srgbClr val="FF0066"/>
              </a:buClr>
              <a:buFont typeface="Wingdings" pitchFamily="2" charset="2"/>
              <a:buAutoNum type="arabicPeriod" startAt="6"/>
            </a:pPr>
            <a:r>
              <a:rPr lang="en-US" sz="2800" b="1">
                <a:solidFill>
                  <a:srgbClr val="000000"/>
                </a:solidFill>
                <a:effectLst/>
                <a:latin typeface="Times New Roman" pitchFamily="18" charset="0"/>
              </a:rPr>
              <a:t>Be sensitive to the persons feeling &amp; needs at the time of visit.</a:t>
            </a:r>
          </a:p>
          <a:p>
            <a:pPr marL="609600" indent="-609600">
              <a:buClr>
                <a:srgbClr val="FF0066"/>
              </a:buClr>
              <a:buFont typeface="Wingdings" pitchFamily="2" charset="2"/>
              <a:buAutoNum type="arabicPeriod" startAt="6"/>
            </a:pPr>
            <a:r>
              <a:rPr lang="en-US" sz="2800" b="1">
                <a:solidFill>
                  <a:srgbClr val="000000"/>
                </a:solidFill>
                <a:effectLst/>
                <a:latin typeface="Times New Roman" pitchFamily="18" charset="0"/>
              </a:rPr>
              <a:t>Respect the person, family’s right to acept or reject care.</a:t>
            </a:r>
          </a:p>
          <a:p>
            <a:pPr marL="609600" indent="-609600">
              <a:buClr>
                <a:srgbClr val="FF0066"/>
              </a:buClr>
              <a:buFont typeface="Wingdings" pitchFamily="2" charset="2"/>
              <a:buAutoNum type="arabicPeriod" startAt="6"/>
            </a:pPr>
            <a:r>
              <a:rPr lang="en-US" sz="2800" b="1">
                <a:solidFill>
                  <a:srgbClr val="000000"/>
                </a:solidFill>
                <a:effectLst/>
                <a:latin typeface="Times New Roman" pitchFamily="18" charset="0"/>
              </a:rPr>
              <a:t>Be sure of the scientific soundness of what you discuss with the family.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7813"/>
            <a:ext cx="8839200" cy="1139825"/>
          </a:xfrm>
        </p:spPr>
        <p:txBody>
          <a:bodyPr/>
          <a:lstStyle/>
          <a:p>
            <a:r>
              <a:rPr 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Principles of Home Visiting ( Cont…)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rgbClr val="000000"/>
              </a:buClr>
              <a:buFont typeface="Wingdings" pitchFamily="2" charset="2"/>
              <a:buAutoNum type="arabicPeriod" startAt="11"/>
            </a:pPr>
            <a:r>
              <a:rPr lang="en-US">
                <a:solidFill>
                  <a:srgbClr val="000000"/>
                </a:solidFill>
                <a:effectLst/>
                <a:latin typeface="Times New Roman" pitchFamily="18" charset="0"/>
              </a:rPr>
              <a:t>Use safe technical skills &amp; nursing procedures.</a:t>
            </a:r>
          </a:p>
          <a:p>
            <a:pPr marL="609600" indent="-609600">
              <a:lnSpc>
                <a:spcPct val="90000"/>
              </a:lnSpc>
              <a:buClr>
                <a:srgbClr val="000000"/>
              </a:buClr>
              <a:buFont typeface="Wingdings" pitchFamily="2" charset="2"/>
              <a:buAutoNum type="arabicPeriod" startAt="11"/>
            </a:pPr>
            <a:r>
              <a:rPr lang="en-US">
                <a:solidFill>
                  <a:srgbClr val="000000"/>
                </a:solidFill>
                <a:effectLst/>
                <a:latin typeface="Times New Roman" pitchFamily="18" charset="0"/>
              </a:rPr>
              <a:t>Be aware of the community resources &amp; use them wisely &amp; appropriately.</a:t>
            </a:r>
          </a:p>
          <a:p>
            <a:pPr marL="609600" indent="-609600">
              <a:lnSpc>
                <a:spcPct val="90000"/>
              </a:lnSpc>
              <a:buClr>
                <a:srgbClr val="000000"/>
              </a:buClr>
              <a:buFont typeface="Wingdings" pitchFamily="2" charset="2"/>
              <a:buAutoNum type="arabicPeriod" startAt="11"/>
            </a:pPr>
            <a:r>
              <a:rPr lang="en-US">
                <a:solidFill>
                  <a:srgbClr val="000000"/>
                </a:solidFill>
                <a:effectLst/>
                <a:latin typeface="Times New Roman" pitchFamily="18" charset="0"/>
              </a:rPr>
              <a:t>The nurse &amp; the family must develop positive interpersonal relationship in their work to achieve the goal.</a:t>
            </a:r>
          </a:p>
          <a:p>
            <a:pPr marL="609600" indent="-609600">
              <a:lnSpc>
                <a:spcPct val="90000"/>
              </a:lnSpc>
              <a:buClr>
                <a:srgbClr val="000000"/>
              </a:buClr>
              <a:buFont typeface="Wingdings" pitchFamily="2" charset="2"/>
              <a:buAutoNum type="arabicPeriod" startAt="11"/>
            </a:pPr>
            <a:r>
              <a:rPr lang="en-US">
                <a:solidFill>
                  <a:srgbClr val="000000"/>
                </a:solidFill>
                <a:effectLst/>
                <a:latin typeface="Times New Roman" pitchFamily="18" charset="0"/>
              </a:rPr>
              <a:t>Nurse should evaluate her work.</a:t>
            </a:r>
          </a:p>
          <a:p>
            <a:pPr marL="609600" indent="-609600">
              <a:lnSpc>
                <a:spcPct val="90000"/>
              </a:lnSpc>
              <a:buClr>
                <a:srgbClr val="000000"/>
              </a:buClr>
              <a:buFont typeface="Wingdings" pitchFamily="2" charset="2"/>
              <a:buAutoNum type="arabicPeriod" startAt="11"/>
            </a:pPr>
            <a:r>
              <a:rPr lang="en-US">
                <a:solidFill>
                  <a:srgbClr val="000000"/>
                </a:solidFill>
                <a:effectLst/>
                <a:latin typeface="Times New Roman" pitchFamily="18" charset="0"/>
              </a:rPr>
              <a:t>HV should be recorded in the diary &amp; family folder.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65188"/>
          </a:xfrm>
        </p:spPr>
        <p:txBody>
          <a:bodyPr/>
          <a:lstStyle/>
          <a:p>
            <a:r>
              <a:rPr lang="en-US" sz="3800" b="1">
                <a:solidFill>
                  <a:srgbClr val="000000"/>
                </a:solidFill>
                <a:effectLst/>
                <a:latin typeface="Times New Roman" pitchFamily="18" charset="0"/>
              </a:rPr>
              <a:t>Essential Qualities of a Home Visitor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458200" cy="56388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Empathy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seeing things from the other person’s perspective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Respect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belief in the worth of all human beings and acting on those beliefs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Perseverance &amp; resilience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commitment and conviction that enable professionals to continue in the face of obstacles, set backs, and lack of progress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Passion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need to have a strong drive to know more regardless of current knowledge or skill. 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Lifelong learner! 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Don’t be afraid to say “I don’t know” but then find out!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2400" b="1">
                <a:solidFill>
                  <a:srgbClr val="000000"/>
                </a:solidFill>
                <a:effectLst/>
                <a:latin typeface="Times New Roman" pitchFamily="18" charset="0"/>
              </a:rPr>
              <a:t>Don’t be guided by “traditional” expectations…won’t know until we try or let’s try another way</a:t>
            </a:r>
          </a:p>
          <a:p>
            <a:pPr>
              <a:lnSpc>
                <a:spcPct val="90000"/>
              </a:lnSpc>
            </a:pPr>
            <a:endParaRPr lang="en-US" sz="2400" b="1"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ADVANTAGES OF HOME VISITING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>
                <a:solidFill>
                  <a:srgbClr val="000000"/>
                </a:solidFill>
                <a:effectLst/>
                <a:latin typeface="Times New Roman" pitchFamily="18" charset="0"/>
              </a:rPr>
              <a:t>HV provides an excellent opportunity to implement the nursing process.</a:t>
            </a:r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000000"/>
                </a:solidFill>
                <a:effectLst/>
                <a:latin typeface="Times New Roman" pitchFamily="18" charset="0"/>
              </a:rPr>
              <a:t>It provides an opportunity to study the home and family situation.</a:t>
            </a:r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000000"/>
                </a:solidFill>
                <a:effectLst/>
                <a:latin typeface="Times New Roman" pitchFamily="18" charset="0"/>
              </a:rPr>
              <a:t>It provides opportunity to provide service to the family at their surrounding.</a:t>
            </a:r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000000"/>
                </a:solidFill>
                <a:effectLst/>
                <a:latin typeface="Times New Roman" pitchFamily="18" charset="0"/>
              </a:rPr>
              <a:t>Prompt and proper HV create a good understanding between nurse &amp; family &amp; helps to develop good image of nurse.</a:t>
            </a:r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000000"/>
                </a:solidFill>
                <a:effectLst/>
                <a:latin typeface="Times New Roman" pitchFamily="18" charset="0"/>
              </a:rPr>
              <a:t>HV clarify the doubts raised by the family members.</a:t>
            </a:r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000000"/>
                </a:solidFill>
                <a:effectLst/>
                <a:latin typeface="Times New Roman" pitchFamily="18" charset="0"/>
              </a:rPr>
              <a:t>HV helps to observe family practice &amp; progress of care given by nurses &amp; others.</a:t>
            </a:r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000000"/>
                </a:solidFill>
                <a:effectLst/>
                <a:latin typeface="Times New Roman" pitchFamily="18" charset="0"/>
              </a:rPr>
              <a:t>HV helps the family &amp; nurse to modify the ways of their care.</a:t>
            </a:r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000000"/>
                </a:solidFill>
                <a:effectLst/>
                <a:latin typeface="Times New Roman" pitchFamily="18" charset="0"/>
              </a:rPr>
              <a:t>HV are convenient for patients.</a:t>
            </a:r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rgbClr val="000000"/>
                </a:solidFill>
                <a:effectLst/>
                <a:latin typeface="Times New Roman" pitchFamily="18" charset="0"/>
              </a:rPr>
              <a:t>HV are best option for people unwilling or unable to travel.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>
              <a:solidFill>
                <a:srgbClr val="000000"/>
              </a:solidFill>
              <a:effectLst/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2400">
              <a:solidFill>
                <a:srgbClr val="000000"/>
              </a:solidFill>
              <a:effectLst/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sz="2400"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ipple">
  <a:themeElements>
    <a:clrScheme name="Ripple 10">
      <a:dk1>
        <a:srgbClr val="008AE8"/>
      </a:dk1>
      <a:lt1>
        <a:srgbClr val="FFFFFF"/>
      </a:lt1>
      <a:dk2>
        <a:srgbClr val="00CCFF"/>
      </a:dk2>
      <a:lt2>
        <a:srgbClr val="CCECFF"/>
      </a:lt2>
      <a:accent1>
        <a:srgbClr val="009999"/>
      </a:accent1>
      <a:accent2>
        <a:srgbClr val="0088E4"/>
      </a:accent2>
      <a:accent3>
        <a:srgbClr val="AAE2FF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10">
        <a:dk1>
          <a:srgbClr val="008AE8"/>
        </a:dk1>
        <a:lt1>
          <a:srgbClr val="FFFFFF"/>
        </a:lt1>
        <a:dk2>
          <a:srgbClr val="00CCFF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E2FF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385</TotalTime>
  <Words>1398</Words>
  <Application>Microsoft PowerPoint</Application>
  <PresentationFormat>On-screen Show (4:3)</PresentationFormat>
  <Paragraphs>237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Wingdings</vt:lpstr>
      <vt:lpstr>Times New Roman</vt:lpstr>
      <vt:lpstr>Ripple</vt:lpstr>
      <vt:lpstr>HOME VISITING</vt:lpstr>
      <vt:lpstr>Definition</vt:lpstr>
      <vt:lpstr>Goals of Home Visiting</vt:lpstr>
      <vt:lpstr>PURPOSE</vt:lpstr>
      <vt:lpstr>Principles of Home Visiting</vt:lpstr>
      <vt:lpstr>Principles of Home Visiting ( Cont…)</vt:lpstr>
      <vt:lpstr>Principles of Home Visiting ( Cont…)</vt:lpstr>
      <vt:lpstr>Essential Qualities of a Home Visitor</vt:lpstr>
      <vt:lpstr>ADVANTAGES OF HOME VISITING</vt:lpstr>
      <vt:lpstr>DISADVANTAGES OF HOME VISITING</vt:lpstr>
      <vt:lpstr>STEPS/ PROCESS/ COMPONENTS OF HOME VISITING</vt:lpstr>
      <vt:lpstr>INITIATION PHASE</vt:lpstr>
      <vt:lpstr>PRE VISIT PHASE</vt:lpstr>
      <vt:lpstr>IN HOME/ ACTIVITY PHASE</vt:lpstr>
      <vt:lpstr>TERMINATION PHASE</vt:lpstr>
      <vt:lpstr>POST VISIT</vt:lpstr>
      <vt:lpstr>Being a professional home visitor</vt:lpstr>
      <vt:lpstr>Effective Home Visit Approaches</vt:lpstr>
      <vt:lpstr>Effective Home Visit Approaches ( Cont…)</vt:lpstr>
      <vt:lpstr>Preparing for a Home Visit</vt:lpstr>
      <vt:lpstr>Professional Distance</vt:lpstr>
      <vt:lpstr>PROBLEMS HV &amp; POSSIBLE SOLUTION</vt:lpstr>
      <vt:lpstr>Implementation of the nursing process in the home.</vt:lpstr>
      <vt:lpstr>Assessment.</vt:lpstr>
      <vt:lpstr>Nursing diagnosis &amp; planning care</vt:lpstr>
      <vt:lpstr>Intervention</vt:lpstr>
      <vt:lpstr>Evaluation.</vt:lpstr>
      <vt:lpstr>Personal Reflection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staffroom2ndyear</dc:creator>
  <cp:lastModifiedBy>staffroom2ndyear</cp:lastModifiedBy>
  <cp:revision>30</cp:revision>
  <cp:lastPrinted>1601-01-01T00:00:00Z</cp:lastPrinted>
  <dcterms:created xsi:type="dcterms:W3CDTF">1601-01-01T00:00:00Z</dcterms:created>
  <dcterms:modified xsi:type="dcterms:W3CDTF">2014-08-04T08:58:58Z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